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Barlow"/>
      <p:regular r:id="rId15"/>
    </p:embeddedFon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Montserrat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tteobaccan/CorsoWebDesign/blob/main/intro/intro.pdf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3178" y="787122"/>
            <a:ext cx="7817644" cy="258068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750"/>
              </a:lnSpc>
              <a:buNone/>
            </a:pPr>
            <a:r>
              <a:rPr lang="en-US" sz="54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Corso di Web Design: Un Percorso Completo per Aspiranti Designer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663178" y="3652004"/>
            <a:ext cx="7817644" cy="1516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Benvenuti al nostro corso completo di Web Design, un viaggio emozionante attraverso il mondo della progettazione web moderna. Questo corso è stato accuratamente strutturato per fornire agli studenti una comprensione approfondita e pratica del web design, dalle sue radici storiche alle tecnologie più all'avanguardia.</a:t>
            </a:r>
            <a:endParaRPr lang="en-US" sz="1450" dirty="0"/>
          </a:p>
        </p:txBody>
      </p:sp>
      <p:sp>
        <p:nvSpPr>
          <p:cNvPr id="5" name="Text 2"/>
          <p:cNvSpPr/>
          <p:nvPr/>
        </p:nvSpPr>
        <p:spPr>
          <a:xfrm>
            <a:off x="663178" y="5381387"/>
            <a:ext cx="7817644" cy="1516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Il nostro obiettivo è quello di equipaggiare gli aspiranti web designer con le conoscenze, le competenze e gli strumenti necessari per eccellere in questo campo dinamico e in continua evoluzione. Attraverso una combinazione di teoria, pratica e progetti reali, gli studenti acquisiranno una solida base su cui costruire la loro carriera nel web design.</a:t>
            </a:r>
            <a:endParaRPr lang="en-US" sz="1450" dirty="0"/>
          </a:p>
        </p:txBody>
      </p:sp>
      <p:sp>
        <p:nvSpPr>
          <p:cNvPr id="6" name="Shape 3"/>
          <p:cNvSpPr/>
          <p:nvPr/>
        </p:nvSpPr>
        <p:spPr>
          <a:xfrm>
            <a:off x="663178" y="7124938"/>
            <a:ext cx="303133" cy="303133"/>
          </a:xfrm>
          <a:prstGeom prst="roundRect">
            <a:avLst>
              <a:gd name="adj" fmla="val 30161961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798" y="7132558"/>
            <a:ext cx="287893" cy="287893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60966" y="7110770"/>
            <a:ext cx="2227778" cy="331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by Matteo Baccan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0931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6026" y="2553533"/>
            <a:ext cx="6067782" cy="5507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00"/>
              </a:lnSpc>
              <a:buNone/>
            </a:pPr>
            <a:r>
              <a:rPr lang="en-US" sz="3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Struttura e Contenuti del Corso</a:t>
            </a:r>
            <a:endParaRPr lang="en-US" sz="3450" dirty="0"/>
          </a:p>
        </p:txBody>
      </p:sp>
      <p:sp>
        <p:nvSpPr>
          <p:cNvPr id="4" name="Shape 1"/>
          <p:cNvSpPr/>
          <p:nvPr/>
        </p:nvSpPr>
        <p:spPr>
          <a:xfrm>
            <a:off x="825698" y="3355419"/>
            <a:ext cx="22860" cy="4415552"/>
          </a:xfrm>
          <a:prstGeom prst="roundRect">
            <a:avLst>
              <a:gd name="adj" fmla="val 659280"/>
            </a:avLst>
          </a:prstGeom>
          <a:solidFill>
            <a:srgbClr val="C1C3D0"/>
          </a:solidFill>
          <a:ln/>
        </p:spPr>
      </p:sp>
      <p:sp>
        <p:nvSpPr>
          <p:cNvPr id="5" name="Shape 2"/>
          <p:cNvSpPr/>
          <p:nvPr/>
        </p:nvSpPr>
        <p:spPr>
          <a:xfrm>
            <a:off x="1002625" y="3720703"/>
            <a:ext cx="586026" cy="22860"/>
          </a:xfrm>
          <a:prstGeom prst="roundRect">
            <a:avLst>
              <a:gd name="adj" fmla="val 659280"/>
            </a:avLst>
          </a:prstGeom>
          <a:solidFill>
            <a:srgbClr val="C1C3D0"/>
          </a:solidFill>
          <a:ln/>
        </p:spPr>
      </p:sp>
      <p:sp>
        <p:nvSpPr>
          <p:cNvPr id="6" name="Shape 3"/>
          <p:cNvSpPr/>
          <p:nvPr/>
        </p:nvSpPr>
        <p:spPr>
          <a:xfrm>
            <a:off x="648772" y="3543776"/>
            <a:ext cx="376714" cy="376714"/>
          </a:xfrm>
          <a:prstGeom prst="roundRect">
            <a:avLst>
              <a:gd name="adj" fmla="val 40007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0640" dist="20320" dir="13500000">
              <a:srgbClr val="ffffff">
                <a:alpha val="7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790337" y="3599855"/>
            <a:ext cx="93583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1758077" y="3522821"/>
            <a:ext cx="3625453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Modulo 1: Fondamenti del Web Design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758077" y="3898582"/>
            <a:ext cx="12286298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Introduzione alla storia di Internet e HTML, evoluzione del web design, principi di base della progettazione web.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1002625" y="4866442"/>
            <a:ext cx="586026" cy="22860"/>
          </a:xfrm>
          <a:prstGeom prst="roundRect">
            <a:avLst>
              <a:gd name="adj" fmla="val 659280"/>
            </a:avLst>
          </a:prstGeom>
          <a:solidFill>
            <a:srgbClr val="C1C3D0"/>
          </a:solidFill>
          <a:ln/>
        </p:spPr>
      </p:sp>
      <p:sp>
        <p:nvSpPr>
          <p:cNvPr id="11" name="Shape 8"/>
          <p:cNvSpPr/>
          <p:nvPr/>
        </p:nvSpPr>
        <p:spPr>
          <a:xfrm>
            <a:off x="648772" y="4689515"/>
            <a:ext cx="376714" cy="376714"/>
          </a:xfrm>
          <a:prstGeom prst="roundRect">
            <a:avLst>
              <a:gd name="adj" fmla="val 40007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0640" dist="20320" dir="13500000">
              <a:srgbClr val="ffffff">
                <a:alpha val="7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763072" y="4745593"/>
            <a:ext cx="148114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1758077" y="4668560"/>
            <a:ext cx="2755106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Modulo 2: Tecnologie Chiave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1758077" y="5044321"/>
            <a:ext cx="12286298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Approfondimento su HTML, CSS e JavaScript, con esercitazioni pratiche e progetti dimostrativi.</a:t>
            </a:r>
            <a:endParaRPr lang="en-US" sz="1300" dirty="0"/>
          </a:p>
        </p:txBody>
      </p:sp>
      <p:sp>
        <p:nvSpPr>
          <p:cNvPr id="15" name="Shape 12"/>
          <p:cNvSpPr/>
          <p:nvPr/>
        </p:nvSpPr>
        <p:spPr>
          <a:xfrm>
            <a:off x="1002625" y="6012180"/>
            <a:ext cx="586026" cy="22860"/>
          </a:xfrm>
          <a:prstGeom prst="roundRect">
            <a:avLst>
              <a:gd name="adj" fmla="val 659280"/>
            </a:avLst>
          </a:prstGeom>
          <a:solidFill>
            <a:srgbClr val="C1C3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48772" y="5835253"/>
            <a:ext cx="376714" cy="376714"/>
          </a:xfrm>
          <a:prstGeom prst="roundRect">
            <a:avLst>
              <a:gd name="adj" fmla="val 40007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0640" dist="20320" dir="13500000">
              <a:srgbClr val="ffffff">
                <a:alpha val="7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765691" y="5891332"/>
            <a:ext cx="142756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050" dirty="0"/>
          </a:p>
        </p:txBody>
      </p:sp>
      <p:sp>
        <p:nvSpPr>
          <p:cNvPr id="18" name="Text 15"/>
          <p:cNvSpPr/>
          <p:nvPr/>
        </p:nvSpPr>
        <p:spPr>
          <a:xfrm>
            <a:off x="1758077" y="5814298"/>
            <a:ext cx="3744635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Modulo 3: Design Avanzato e Tendenze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1758077" y="6190059"/>
            <a:ext cx="12286298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Esplorazione delle tendenze attuali nel web design, responsive design, e l'impatto dell'AI sul settore.</a:t>
            </a:r>
            <a:endParaRPr lang="en-US" sz="1300" dirty="0"/>
          </a:p>
        </p:txBody>
      </p:sp>
      <p:sp>
        <p:nvSpPr>
          <p:cNvPr id="20" name="Shape 17"/>
          <p:cNvSpPr/>
          <p:nvPr/>
        </p:nvSpPr>
        <p:spPr>
          <a:xfrm>
            <a:off x="1002625" y="7157918"/>
            <a:ext cx="586026" cy="22860"/>
          </a:xfrm>
          <a:prstGeom prst="roundRect">
            <a:avLst>
              <a:gd name="adj" fmla="val 659280"/>
            </a:avLst>
          </a:prstGeom>
          <a:solidFill>
            <a:srgbClr val="C1C3D0"/>
          </a:solidFill>
          <a:ln/>
        </p:spPr>
      </p:sp>
      <p:sp>
        <p:nvSpPr>
          <p:cNvPr id="21" name="Shape 18"/>
          <p:cNvSpPr/>
          <p:nvPr/>
        </p:nvSpPr>
        <p:spPr>
          <a:xfrm>
            <a:off x="648772" y="6980992"/>
            <a:ext cx="376714" cy="376714"/>
          </a:xfrm>
          <a:prstGeom prst="roundRect">
            <a:avLst>
              <a:gd name="adj" fmla="val 40007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0640" dist="20320" dir="13500000">
              <a:srgbClr val="ffffff">
                <a:alpha val="70000"/>
              </a:srgbClr>
            </a:outerShdw>
          </a:effectLst>
        </p:spPr>
      </p:sp>
      <p:sp>
        <p:nvSpPr>
          <p:cNvPr id="22" name="Text 19"/>
          <p:cNvSpPr/>
          <p:nvPr/>
        </p:nvSpPr>
        <p:spPr>
          <a:xfrm>
            <a:off x="757118" y="7037070"/>
            <a:ext cx="160020" cy="2644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050" dirty="0"/>
          </a:p>
        </p:txBody>
      </p:sp>
      <p:sp>
        <p:nvSpPr>
          <p:cNvPr id="23" name="Text 20"/>
          <p:cNvSpPr/>
          <p:nvPr/>
        </p:nvSpPr>
        <p:spPr>
          <a:xfrm>
            <a:off x="1758077" y="6960037"/>
            <a:ext cx="3831550" cy="2753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Modulo 4: Progetti Pratici e Valutazione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1758077" y="7335798"/>
            <a:ext cx="12286298" cy="267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3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Realizzazione di progetti reali, preparazione per l'esame finale e discussione del portfolio.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237065"/>
            <a:ext cx="1032462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Internet e HTML: Le Fondamenta del Web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4912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Origini di Internet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064079"/>
            <a:ext cx="4018359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Esploreremo la nascita di ARPANET, l'evoluzione verso il World Wide Web e il ruolo fondamentale di Tim Berners-Lee nella creazione dell'HTML.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4912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Evoluzione dell'HTML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064079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Analizzeremo lo sviluppo dell'HTML dalle prime versioni fino all'HTML5, evidenziando le innovazioni chiave di ogni versione.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491270"/>
            <a:ext cx="294393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Impatto sul Web Design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064079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Discuteremo come l'evoluzione di Internet e HTML ha plasmato il web design moderno, influenzando le pratiche e le tendenze attuali.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656868"/>
            <a:ext cx="7022783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L'Evoluzione del Web Design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709" y="1694498"/>
            <a:ext cx="1083231" cy="195941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2861" y="19110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Web 1.0: I Primi Passi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652861" y="2397204"/>
            <a:ext cx="621923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Siti statici con layout basici, principalmente testuali. Funzionalità limitate ma fondamentali per lo sviluppo successivo.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4709" y="3653909"/>
            <a:ext cx="1083231" cy="1959412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52861" y="3870484"/>
            <a:ext cx="3843218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Web 2.0: L'Era dell'Interattività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652861" y="4356616"/>
            <a:ext cx="621923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Introduzione di contenuti dinamici, social media e maggiore coinvolgimento degli utenti. Design più sofisticato e user-centered.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4709" y="5613321"/>
            <a:ext cx="1083231" cy="195941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52861" y="5829895"/>
            <a:ext cx="2853214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Web 3.0: Il Futuro è Qui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652861" y="6316028"/>
            <a:ext cx="621923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Integrazione di AI, realtà aumentata e blockchain. Design immersivo e personalizzato basato su dati e contesto utente.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5578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7586" y="2997279"/>
            <a:ext cx="7124343" cy="646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L'Impatto dell'AI sul Web Design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87586" y="3938111"/>
            <a:ext cx="6529388" cy="1776770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8260" dist="2413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884039" y="4134564"/>
            <a:ext cx="2865834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Generazione di Contenuti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884039" y="4575453"/>
            <a:ext cx="6136481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L'AI sta rivoluzionando la creazione di contenuti testuali e visivi, permettendo ai designer di concentrarsi sulla creatività e la strategia.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7413427" y="3938111"/>
            <a:ext cx="6529388" cy="1776770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8260" dist="2413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7609880" y="4134564"/>
            <a:ext cx="2879765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Personalizzazione Utente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609880" y="4575453"/>
            <a:ext cx="6136481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Algoritmi avanzati analizzano il comportamento degli utenti per offrire esperienze web su misura, migliorando l'engagement e la soddisfazione.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87586" y="5911334"/>
            <a:ext cx="6529388" cy="1776770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8260" dist="24130" dir="1350000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884039" y="6107787"/>
            <a:ext cx="2750106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Automazione del Design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884039" y="6548676"/>
            <a:ext cx="6136481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Strumenti AI assistono i designer nella creazione di layout, selezione colori e ottimizzazione UX, accelerando il processo di design.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7413427" y="5911334"/>
            <a:ext cx="6529388" cy="1776770"/>
          </a:xfrm>
          <a:prstGeom prst="roundRect">
            <a:avLst>
              <a:gd name="adj" fmla="val 9952"/>
            </a:avLst>
          </a:prstGeom>
          <a:solidFill>
            <a:srgbClr val="EEEFF5"/>
          </a:solidFill>
          <a:ln/>
          <a:effectLst>
            <a:outerShdw sx="100000" sy="100000" kx="0" ky="0" algn="bl" rotWithShape="0" blurRad="48260" dist="24130" dir="13500000">
              <a:srgbClr val="ffffff">
                <a:alpha val="7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7609880" y="6107787"/>
            <a:ext cx="2666167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Accessibilità Migliorata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7609880" y="6548676"/>
            <a:ext cx="6136481" cy="9429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L'AI contribuisce a rendere i siti web più accessibili, adattando automaticamente contenuti e interfacce per diverse esigenze degli utenti.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31981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792" y="487799"/>
            <a:ext cx="7902416" cy="11670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Tecnologie Chiave: HTML, CSS e JavaScript</a:t>
            </a:r>
            <a:endParaRPr lang="en-US" sz="36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92" y="1920835"/>
            <a:ext cx="443389" cy="4433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0792" y="2541508"/>
            <a:ext cx="2333982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HTML</a:t>
            </a:r>
            <a:endParaRPr lang="en-US" sz="1800" dirty="0"/>
          </a:p>
        </p:txBody>
      </p:sp>
      <p:sp>
        <p:nvSpPr>
          <p:cNvPr id="6" name="Text 2"/>
          <p:cNvSpPr/>
          <p:nvPr/>
        </p:nvSpPr>
        <p:spPr>
          <a:xfrm>
            <a:off x="620792" y="2939534"/>
            <a:ext cx="7902416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Linguaggio di markup per strutturare il contenuto web. Studieremo la semantica HTML5 e le best practices per una struttura ottimale delle pagine.</a:t>
            </a:r>
            <a:endParaRPr lang="en-US" sz="13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792" y="4039314"/>
            <a:ext cx="443389" cy="44338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20792" y="4659987"/>
            <a:ext cx="2333982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CSS</a:t>
            </a:r>
            <a:endParaRPr lang="en-US" sz="1800" dirty="0"/>
          </a:p>
        </p:txBody>
      </p:sp>
      <p:sp>
        <p:nvSpPr>
          <p:cNvPr id="9" name="Text 4"/>
          <p:cNvSpPr/>
          <p:nvPr/>
        </p:nvSpPr>
        <p:spPr>
          <a:xfrm>
            <a:off x="620792" y="5058013"/>
            <a:ext cx="7902416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Stili e layout delle pagine web. Approfondiremo CSS3, Flexbox, Grid e le tecniche di responsive design per creare interfacce moderne e adattive.</a:t>
            </a:r>
            <a:endParaRPr lang="en-US" sz="13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792" y="6157793"/>
            <a:ext cx="443389" cy="44338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20792" y="6778466"/>
            <a:ext cx="2333982" cy="2917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JavaScript</a:t>
            </a:r>
            <a:endParaRPr lang="en-US" sz="1800" dirty="0"/>
          </a:p>
        </p:txBody>
      </p:sp>
      <p:sp>
        <p:nvSpPr>
          <p:cNvPr id="12" name="Text 6"/>
          <p:cNvSpPr/>
          <p:nvPr/>
        </p:nvSpPr>
        <p:spPr>
          <a:xfrm>
            <a:off x="620792" y="7176492"/>
            <a:ext cx="7902416" cy="567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2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Interattività e funzionalità dinamiche. Esploreremo ES6+, manipolazione del DOM, AJAX e l'integrazione con framework moderni come React o Vue.js.</a:t>
            </a:r>
            <a:endParaRPr lang="en-US" sz="13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024295"/>
            <a:ext cx="732091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Progetti Pratici e Valutazione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30564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427827" y="2378273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230564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Progetto di Redesign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2791778"/>
            <a:ext cx="3001447" cy="208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Gli studenti sceglieranno un sito web esistente e ne proporranno un redesign completo, applicando le tecniche e i principi appresi durante il corso.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6747" y="2305645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10314623" y="2378273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870763" y="230564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Progetto E-commerce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870763" y="2791778"/>
            <a:ext cx="3001447" cy="24269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Creazione di un sito e-commerce funzionale, focalizzandosi su UX/UI design, responsive layout e integrazione di funzionalità di base come carrello e checkout.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4709" y="567904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6396037" y="5751671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6948726" y="567904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Portfolio Personale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48726" y="6165175"/>
            <a:ext cx="6923365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Sviluppo di un portfolio web personale che mostri i progetti realizzati durante il corso, con attenzione alla presentazione professionale e al personal branding.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51483" y="663773"/>
            <a:ext cx="7813834" cy="12501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Preparazione all'Esame e Risorse Aggiuntive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151483" y="2198965"/>
            <a:ext cx="7813834" cy="2811542"/>
          </a:xfrm>
          <a:prstGeom prst="roundRect">
            <a:avLst>
              <a:gd name="adj" fmla="val 608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59103" y="2206585"/>
            <a:ext cx="7797760" cy="54709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350198" y="2328148"/>
            <a:ext cx="2215039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Materiale da Produrre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8952905" y="2328148"/>
            <a:ext cx="2211229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Risorse Consigliate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11551801" y="2328148"/>
            <a:ext cx="2215039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Criteri di Valutazione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159103" y="2753678"/>
            <a:ext cx="7797760" cy="54709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350198" y="2875240"/>
            <a:ext cx="2215039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Portfolio progetti</a:t>
            </a:r>
            <a:endParaRPr lang="en-US" sz="1450" dirty="0"/>
          </a:p>
        </p:txBody>
      </p:sp>
      <p:sp>
        <p:nvSpPr>
          <p:cNvPr id="11" name="Text 8"/>
          <p:cNvSpPr/>
          <p:nvPr/>
        </p:nvSpPr>
        <p:spPr>
          <a:xfrm>
            <a:off x="8952905" y="2875240"/>
            <a:ext cx="2211229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MDN Web Docs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11551801" y="2875240"/>
            <a:ext cx="2215039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Creatività e originalità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159103" y="3300770"/>
            <a:ext cx="7797760" cy="85105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350198" y="3422333"/>
            <a:ext cx="2215039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Relazione tecnica</a:t>
            </a:r>
            <a:endParaRPr lang="en-US" sz="1450" dirty="0"/>
          </a:p>
        </p:txBody>
      </p:sp>
      <p:sp>
        <p:nvSpPr>
          <p:cNvPr id="15" name="Text 12"/>
          <p:cNvSpPr/>
          <p:nvPr/>
        </p:nvSpPr>
        <p:spPr>
          <a:xfrm>
            <a:off x="8952905" y="3422333"/>
            <a:ext cx="2211229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CSS-Tricks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11551801" y="3422333"/>
            <a:ext cx="2215039" cy="60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Applicazione delle tecniche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159103" y="4151828"/>
            <a:ext cx="7797760" cy="85105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6350198" y="4273391"/>
            <a:ext cx="2215039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Presentazione orale</a:t>
            </a:r>
            <a:endParaRPr lang="en-US" sz="1450" dirty="0"/>
          </a:p>
        </p:txBody>
      </p:sp>
      <p:sp>
        <p:nvSpPr>
          <p:cNvPr id="19" name="Text 16"/>
          <p:cNvSpPr/>
          <p:nvPr/>
        </p:nvSpPr>
        <p:spPr>
          <a:xfrm>
            <a:off x="8952905" y="4273391"/>
            <a:ext cx="2211229" cy="3039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FreeCodeCamp</a:t>
            </a:r>
            <a:endParaRPr lang="en-US" sz="1450" dirty="0"/>
          </a:p>
        </p:txBody>
      </p:sp>
      <p:sp>
        <p:nvSpPr>
          <p:cNvPr id="20" name="Text 17"/>
          <p:cNvSpPr/>
          <p:nvPr/>
        </p:nvSpPr>
        <p:spPr>
          <a:xfrm>
            <a:off x="11551801" y="4273391"/>
            <a:ext cx="2215039" cy="6079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Comprensione dei concetti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6151483" y="5224224"/>
            <a:ext cx="7813834" cy="12158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 prepararsi al meglio all'esame, gli studenti dovranno consultare il documento "</a:t>
            </a:r>
            <a:pPr indent="0" marL="0">
              <a:lnSpc>
                <a:spcPts val="2350"/>
              </a:lnSpc>
              <a:buNone/>
            </a:pPr>
            <a:r>
              <a:rPr lang="en-US" sz="1450" u="sng" dirty="0">
                <a:solidFill>
                  <a:srgbClr val="7068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2" invalidUrl="" action="" tgtFrame="" tooltip="" history="1" highlightClick="0" endSnd="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Argomenti del corso e materiale da produrre per l'esame</a:t>
            </a:r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". Questo fornirà una guida dettagliata su cosa aspettarsi e come strutturare il proprio lavoro per la valutazione finale.</a:t>
            </a:r>
            <a:endParaRPr lang="en-US" sz="1450" dirty="0"/>
          </a:p>
        </p:txBody>
      </p:sp>
      <p:sp>
        <p:nvSpPr>
          <p:cNvPr id="22" name="Text 19"/>
          <p:cNvSpPr/>
          <p:nvPr/>
        </p:nvSpPr>
        <p:spPr>
          <a:xfrm>
            <a:off x="6151483" y="6653808"/>
            <a:ext cx="7813834" cy="911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Oltre alle risorse del corso, incoraggiamo gli studenti a esplorare continuamente nuove fonti di apprendimento e a rimanere aggiornati sulle ultime tendenze del web design attraverso blog, conferenze online e community professionali.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2024-11-11T06:17:12Z</dcterms:created>
  <dcterms:modified xsi:type="dcterms:W3CDTF">2024-11-11T06:17:12Z</dcterms:modified>
</cp:coreProperties>
</file>